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7556500" cx="13433425"/>
  <p:notesSz cx="6858000" cy="9144000"/>
  <p:embeddedFontLst>
    <p:embeddedFont>
      <p:font typeface="Corbe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0">
          <p15:clr>
            <a:srgbClr val="000000"/>
          </p15:clr>
        </p15:guide>
        <p15:guide id="2" pos="4231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hmT3VPLpKe3yEbKGgGOdlUJ6mw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0" orient="horz"/>
        <p:guide pos="423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orbel-bold.fntdata"/><Relationship Id="rId25" Type="http://schemas.openxmlformats.org/officeDocument/2006/relationships/font" Target="fonts/Corbel-regular.fntdata"/><Relationship Id="rId28" Type="http://schemas.openxmlformats.org/officeDocument/2006/relationships/font" Target="fonts/Corbel-boldItalic.fntdata"/><Relationship Id="rId27" Type="http://schemas.openxmlformats.org/officeDocument/2006/relationships/font" Target="fonts/Corbel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1d816bb34_3_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41d816bb34_3_94:notes"/>
          <p:cNvSpPr/>
          <p:nvPr>
            <p:ph idx="2" type="sldImg"/>
          </p:nvPr>
        </p:nvSpPr>
        <p:spPr>
          <a:xfrm>
            <a:off x="685872" y="1143000"/>
            <a:ext cx="5486256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1d816bb34_1_142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1d816bb34_1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1d816bb34_1_227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1d816bb34_1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:notes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03f614a96_0_5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03f614a96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03f614a96_0_59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03f614a96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1d816bb34_1_170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1d816bb34_1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18cb46f1_0_0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218cb46f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092d7bc05_0_30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092d7bc05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1d816bb34_1_248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1d816bb34_1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1d816bb34_3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41d816bb34_3_98:notes"/>
          <p:cNvSpPr/>
          <p:nvPr>
            <p:ph idx="2" type="sldImg"/>
          </p:nvPr>
        </p:nvSpPr>
        <p:spPr>
          <a:xfrm>
            <a:off x="685872" y="1143000"/>
            <a:ext cx="5486256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03f614a96_0_29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03f614a96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03f614a96_0_37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03f614a96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1d816bb34_1_237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1d816bb34_1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1d816bb34_1_232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1d816bb34_1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03f614a96_0_0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03f614a9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092d7bc05_0_6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092d7bc05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1e7fd961c_0_4:notes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1e7fd961c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 Konferencji">
  <p:cSld name="Slajd tytułowy Konferencji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raz zawierający tekst&#10;&#10;Opis wygenerowany automatycznie" id="12" name="Google Shape;12;g241d816bb34_1_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51850" y="493732"/>
            <a:ext cx="4025921" cy="13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241d816bb34_1_6"/>
          <p:cNvSpPr/>
          <p:nvPr/>
        </p:nvSpPr>
        <p:spPr>
          <a:xfrm>
            <a:off x="263721" y="207853"/>
            <a:ext cx="12906000" cy="7140900"/>
          </a:xfrm>
          <a:prstGeom prst="rect">
            <a:avLst/>
          </a:prstGeom>
          <a:noFill/>
          <a:ln cap="flat" cmpd="sng" w="88900">
            <a:solidFill>
              <a:srgbClr val="C82C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1550" lIns="123125" spcFirstLastPara="1" rIns="123125" wrap="square" tIns="61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Google Shape;14;g241d816bb34_1_6"/>
          <p:cNvSpPr txBox="1"/>
          <p:nvPr/>
        </p:nvSpPr>
        <p:spPr>
          <a:xfrm>
            <a:off x="369507" y="842591"/>
            <a:ext cx="6981300" cy="49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1550" lIns="123125" spcFirstLastPara="1" rIns="123125" wrap="square" tIns="61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15;g241d816bb34_1_6"/>
          <p:cNvSpPr txBox="1"/>
          <p:nvPr/>
        </p:nvSpPr>
        <p:spPr>
          <a:xfrm>
            <a:off x="6996361" y="2938468"/>
            <a:ext cx="60915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60. Hutnicza Konferencja Studenckich Kół Naukowych AGH</a:t>
            </a:r>
            <a:endParaRPr sz="1900"/>
          </a:p>
        </p:txBody>
      </p:sp>
      <p:sp>
        <p:nvSpPr>
          <p:cNvPr id="16" name="Google Shape;16;g241d816bb34_1_6"/>
          <p:cNvSpPr txBox="1"/>
          <p:nvPr/>
        </p:nvSpPr>
        <p:spPr>
          <a:xfrm>
            <a:off x="-1474130" y="416348"/>
            <a:ext cx="73062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11</a:t>
            </a:r>
            <a:r>
              <a:rPr b="1" lang="en-US" sz="43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lang="en-US" sz="38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maja</a:t>
            </a:r>
            <a:r>
              <a:rPr b="1" lang="en-US" sz="43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 2023</a:t>
            </a:r>
            <a:endParaRPr sz="1900"/>
          </a:p>
        </p:txBody>
      </p:sp>
      <p:pic>
        <p:nvPicPr>
          <p:cNvPr id="17" name="Google Shape;17;g241d816bb34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1940" y="4095619"/>
            <a:ext cx="3015496" cy="131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241d816bb34_1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21" y="1520852"/>
            <a:ext cx="5003082" cy="514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1d816bb34_1_94"/>
          <p:cNvSpPr txBox="1"/>
          <p:nvPr>
            <p:ph type="ctrTitle"/>
          </p:nvPr>
        </p:nvSpPr>
        <p:spPr>
          <a:xfrm>
            <a:off x="1679178" y="1236678"/>
            <a:ext cx="100752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11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41d816bb34_1_94"/>
          <p:cNvSpPr txBox="1"/>
          <p:nvPr>
            <p:ph idx="1" type="subTitle"/>
          </p:nvPr>
        </p:nvSpPr>
        <p:spPr>
          <a:xfrm>
            <a:off x="1679178" y="3968912"/>
            <a:ext cx="100752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644"/>
              <a:buNone/>
              <a:defRPr sz="2644"/>
            </a:lvl1pPr>
            <a:lvl2pPr lvl="1" rtl="0" algn="ctr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4"/>
              <a:buNone/>
              <a:defRPr sz="2204"/>
            </a:lvl2pPr>
            <a:lvl3pPr lvl="2" rtl="0" algn="ctr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983"/>
              <a:buNone/>
              <a:defRPr sz="1983"/>
            </a:lvl3pPr>
            <a:lvl4pPr lvl="3" rtl="0" algn="ctr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763"/>
              <a:buNone/>
              <a:defRPr sz="1762"/>
            </a:lvl4pPr>
            <a:lvl5pPr lvl="4" rtl="0" algn="ctr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763"/>
              <a:buNone/>
              <a:defRPr sz="1762"/>
            </a:lvl5pPr>
            <a:lvl6pPr lvl="5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3"/>
              <a:buNone/>
              <a:defRPr sz="1762"/>
            </a:lvl6pPr>
            <a:lvl7pPr lvl="6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3"/>
              <a:buNone/>
              <a:defRPr sz="1762"/>
            </a:lvl7pPr>
            <a:lvl8pPr lvl="7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3"/>
              <a:buNone/>
              <a:defRPr sz="1762"/>
            </a:lvl8pPr>
            <a:lvl9pPr lvl="8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3"/>
              <a:buNone/>
              <a:defRPr sz="1762"/>
            </a:lvl9pPr>
          </a:lstStyle>
          <a:p/>
        </p:txBody>
      </p:sp>
      <p:sp>
        <p:nvSpPr>
          <p:cNvPr id="102" name="Google Shape;102;g241d816bb34_1_94"/>
          <p:cNvSpPr txBox="1"/>
          <p:nvPr>
            <p:ph idx="10" type="dt"/>
          </p:nvPr>
        </p:nvSpPr>
        <p:spPr>
          <a:xfrm>
            <a:off x="923925" y="7004050"/>
            <a:ext cx="3022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solidFill>
                  <a:srgbClr val="89898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3" name="Google Shape;103;g241d816bb34_1_94"/>
          <p:cNvSpPr txBox="1"/>
          <p:nvPr>
            <p:ph idx="11" type="ftr"/>
          </p:nvPr>
        </p:nvSpPr>
        <p:spPr>
          <a:xfrm>
            <a:off x="4449762" y="7004050"/>
            <a:ext cx="4533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" name="Google Shape;104;g241d816bb34_1_94"/>
          <p:cNvSpPr txBox="1"/>
          <p:nvPr>
            <p:ph idx="12" type="sldNum"/>
          </p:nvPr>
        </p:nvSpPr>
        <p:spPr>
          <a:xfrm>
            <a:off x="9486900" y="7004050"/>
            <a:ext cx="3022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>
              <a:solidFill>
                <a:srgbClr val="9020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 1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1d816bb34_1_100"/>
          <p:cNvSpPr txBox="1"/>
          <p:nvPr>
            <p:ph type="title"/>
          </p:nvPr>
        </p:nvSpPr>
        <p:spPr>
          <a:xfrm>
            <a:off x="923925" y="401637"/>
            <a:ext cx="115857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41d816bb34_1_100"/>
          <p:cNvSpPr txBox="1"/>
          <p:nvPr>
            <p:ph idx="1" type="body"/>
          </p:nvPr>
        </p:nvSpPr>
        <p:spPr>
          <a:xfrm>
            <a:off x="923925" y="2011362"/>
            <a:ext cx="11585700" cy="4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8" name="Google Shape;108;g241d816bb34_1_100"/>
          <p:cNvSpPr txBox="1"/>
          <p:nvPr>
            <p:ph idx="10" type="dt"/>
          </p:nvPr>
        </p:nvSpPr>
        <p:spPr>
          <a:xfrm>
            <a:off x="923925" y="7004050"/>
            <a:ext cx="3022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solidFill>
                  <a:srgbClr val="89898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9" name="Google Shape;109;g241d816bb34_1_100"/>
          <p:cNvSpPr txBox="1"/>
          <p:nvPr>
            <p:ph idx="11" type="ftr"/>
          </p:nvPr>
        </p:nvSpPr>
        <p:spPr>
          <a:xfrm>
            <a:off x="4449762" y="7004050"/>
            <a:ext cx="4533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0" name="Google Shape;110;g241d816bb34_1_100"/>
          <p:cNvSpPr txBox="1"/>
          <p:nvPr>
            <p:ph idx="12" type="sldNum"/>
          </p:nvPr>
        </p:nvSpPr>
        <p:spPr>
          <a:xfrm>
            <a:off x="9486900" y="7004050"/>
            <a:ext cx="3022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300"/>
              <a:buFont typeface="Arial"/>
              <a:buNone/>
              <a:defRPr b="0" i="0" sz="13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>
              <a:solidFill>
                <a:srgbClr val="9020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 Konferencji">
  <p:cSld name="Slajd tytułowy Konferencji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raz zawierający tekst&#10;&#10;Opis wygenerowany automatycznie" id="118" name="Google Shape;118;g241d816bb34_3_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51850" y="493732"/>
            <a:ext cx="4025921" cy="13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41d816bb34_3_6"/>
          <p:cNvSpPr/>
          <p:nvPr/>
        </p:nvSpPr>
        <p:spPr>
          <a:xfrm>
            <a:off x="263721" y="207853"/>
            <a:ext cx="12905984" cy="7140794"/>
          </a:xfrm>
          <a:prstGeom prst="rect">
            <a:avLst/>
          </a:prstGeom>
          <a:noFill/>
          <a:ln cap="flat" cmpd="sng" w="88900">
            <a:solidFill>
              <a:srgbClr val="C82C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1550" lIns="123125" spcFirstLastPara="1" rIns="123125" wrap="square" tIns="61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0" name="Google Shape;120;g241d816bb34_3_6"/>
          <p:cNvSpPr txBox="1"/>
          <p:nvPr/>
        </p:nvSpPr>
        <p:spPr>
          <a:xfrm>
            <a:off x="369507" y="842591"/>
            <a:ext cx="6981268" cy="642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1550" lIns="123125" spcFirstLastPara="1" rIns="123125" wrap="square" tIns="61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1" name="Google Shape;121;g241d816bb34_3_6"/>
          <p:cNvSpPr txBox="1"/>
          <p:nvPr/>
        </p:nvSpPr>
        <p:spPr>
          <a:xfrm>
            <a:off x="6996361" y="2938468"/>
            <a:ext cx="6091406" cy="779986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60. Hutnicza Konferencja Studenckich Kół Naukowych AGH</a:t>
            </a:r>
            <a:endParaRPr sz="1900"/>
          </a:p>
        </p:txBody>
      </p:sp>
      <p:sp>
        <p:nvSpPr>
          <p:cNvPr id="122" name="Google Shape;122;g241d816bb34_3_6"/>
          <p:cNvSpPr txBox="1"/>
          <p:nvPr/>
        </p:nvSpPr>
        <p:spPr>
          <a:xfrm>
            <a:off x="-1474130" y="416348"/>
            <a:ext cx="7306252" cy="644335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11</a:t>
            </a:r>
            <a:r>
              <a:rPr b="1" lang="en-US" sz="43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lang="en-US" sz="38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maja</a:t>
            </a:r>
            <a:r>
              <a:rPr b="1" lang="en-US" sz="43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 2023</a:t>
            </a:r>
            <a:endParaRPr sz="1900"/>
          </a:p>
        </p:txBody>
      </p:sp>
      <p:pic>
        <p:nvPicPr>
          <p:cNvPr id="123" name="Google Shape;123;g241d816bb34_3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1940" y="4095619"/>
            <a:ext cx="3015495" cy="131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41d816bb34_3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21" y="1520852"/>
            <a:ext cx="5003082" cy="514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 referatu">
  <p:cSld name="Slajd tytułowy referatu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1d816bb34_3_14"/>
          <p:cNvSpPr txBox="1"/>
          <p:nvPr>
            <p:ph type="title"/>
          </p:nvPr>
        </p:nvSpPr>
        <p:spPr>
          <a:xfrm>
            <a:off x="1010786" y="1032402"/>
            <a:ext cx="11418411" cy="2126225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11500" spcFirstLastPara="1" rIns="123125" wrap="square" tIns="615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4000"/>
              <a:buFont typeface="Corbel"/>
              <a:buNone/>
              <a:defRPr b="1" i="0" sz="40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27" name="Google Shape;127;g241d816bb34_3_14"/>
          <p:cNvSpPr txBox="1"/>
          <p:nvPr>
            <p:ph idx="1" type="body"/>
          </p:nvPr>
        </p:nvSpPr>
        <p:spPr>
          <a:xfrm>
            <a:off x="1007507" y="3230297"/>
            <a:ext cx="11418411" cy="683568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228600" lvl="0" marL="45720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1" sz="27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8" name="Google Shape;128;g241d816bb34_3_14"/>
          <p:cNvSpPr txBox="1"/>
          <p:nvPr>
            <p:ph idx="10" type="dt"/>
          </p:nvPr>
        </p:nvSpPr>
        <p:spPr>
          <a:xfrm>
            <a:off x="671671" y="7003756"/>
            <a:ext cx="3134466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9" name="Google Shape;129;g241d816bb34_3_14"/>
          <p:cNvSpPr txBox="1"/>
          <p:nvPr>
            <p:ph idx="11" type="ftr"/>
          </p:nvPr>
        </p:nvSpPr>
        <p:spPr>
          <a:xfrm>
            <a:off x="4589754" y="7003756"/>
            <a:ext cx="4253918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0" name="Google Shape;130;g241d816bb34_3_14"/>
          <p:cNvSpPr txBox="1"/>
          <p:nvPr>
            <p:ph idx="2" type="body"/>
          </p:nvPr>
        </p:nvSpPr>
        <p:spPr>
          <a:xfrm>
            <a:off x="1007507" y="4819503"/>
            <a:ext cx="11418411" cy="46811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rmAutofit/>
          </a:bodyPr>
          <a:lstStyle>
            <a:lvl1pPr indent="-228600" lvl="0" marL="4572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1" name="Google Shape;131;g241d816bb34_3_14"/>
          <p:cNvSpPr txBox="1"/>
          <p:nvPr>
            <p:ph idx="3" type="body"/>
          </p:nvPr>
        </p:nvSpPr>
        <p:spPr>
          <a:xfrm>
            <a:off x="1007507" y="4467683"/>
            <a:ext cx="11418411" cy="30722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rm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1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pic>
        <p:nvPicPr>
          <p:cNvPr id="132" name="Google Shape;132;g241d816bb34_3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08793" y="305966"/>
            <a:ext cx="1586843" cy="82743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41d816bb34_3_14"/>
          <p:cNvSpPr txBox="1"/>
          <p:nvPr>
            <p:ph idx="4" type="body"/>
          </p:nvPr>
        </p:nvSpPr>
        <p:spPr>
          <a:xfrm>
            <a:off x="1007507" y="3916191"/>
            <a:ext cx="11418411" cy="506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rm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000"/>
              <a:buFont typeface="Noto Sans Symbols"/>
              <a:buNone/>
              <a:defRPr b="0" i="0" sz="30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4" name="Google Shape;134;g241d816bb34_3_14"/>
          <p:cNvSpPr/>
          <p:nvPr>
            <p:ph idx="5" type="pic"/>
          </p:nvPr>
        </p:nvSpPr>
        <p:spPr>
          <a:xfrm>
            <a:off x="1030989" y="5306531"/>
            <a:ext cx="2429816" cy="1665392"/>
          </a:xfrm>
          <a:prstGeom prst="rect">
            <a:avLst/>
          </a:prstGeom>
          <a:noFill/>
          <a:ln>
            <a:noFill/>
          </a:ln>
        </p:spPr>
      </p:sp>
      <p:pic>
        <p:nvPicPr>
          <p:cNvPr descr="Obraz zawierający tekst&#10;&#10;Opis wygenerowany automatycznie" id="135" name="Google Shape;135;g241d816bb34_3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07" y="305966"/>
            <a:ext cx="2398691" cy="7813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41d816bb34_3_14"/>
          <p:cNvSpPr txBox="1"/>
          <p:nvPr/>
        </p:nvSpPr>
        <p:spPr>
          <a:xfrm>
            <a:off x="7563007" y="6668946"/>
            <a:ext cx="6091406" cy="576511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60. Hutnicza Konferencja Studenckich </a:t>
            </a:r>
            <a:br>
              <a:rPr b="1" lang="en-US" sz="19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lang="en-US" sz="19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Kół Naukowych AGH</a:t>
            </a:r>
            <a:endParaRPr sz="19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>
  <p:cSld name="Tytuł i zawartość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1d816bb34_3_26"/>
          <p:cNvSpPr txBox="1"/>
          <p:nvPr>
            <p:ph idx="10" type="dt"/>
          </p:nvPr>
        </p:nvSpPr>
        <p:spPr>
          <a:xfrm>
            <a:off x="671671" y="7003756"/>
            <a:ext cx="3134466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9" name="Google Shape;139;g241d816bb34_3_26"/>
          <p:cNvSpPr txBox="1"/>
          <p:nvPr>
            <p:ph idx="11" type="ftr"/>
          </p:nvPr>
        </p:nvSpPr>
        <p:spPr>
          <a:xfrm>
            <a:off x="4589754" y="7003756"/>
            <a:ext cx="4253918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0" name="Google Shape;140;g241d816bb34_3_26"/>
          <p:cNvSpPr txBox="1"/>
          <p:nvPr>
            <p:ph idx="12" type="sldNum"/>
          </p:nvPr>
        </p:nvSpPr>
        <p:spPr>
          <a:xfrm>
            <a:off x="12498143" y="281593"/>
            <a:ext cx="671561" cy="40231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g241d816bb34_3_26"/>
          <p:cNvSpPr txBox="1"/>
          <p:nvPr>
            <p:ph idx="1" type="body"/>
          </p:nvPr>
        </p:nvSpPr>
        <p:spPr>
          <a:xfrm>
            <a:off x="671671" y="1763183"/>
            <a:ext cx="12090083" cy="510941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rmAutofit/>
          </a:bodyPr>
          <a:lstStyle>
            <a:lvl1pPr indent="-50165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C82C30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699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C82C30"/>
              </a:buClr>
              <a:buSzPts val="3800"/>
              <a:buFont typeface="Arial"/>
              <a:buChar char="–"/>
              <a:defRPr b="0" i="0" sz="38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318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40005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4000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4000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4000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4000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4000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2" name="Google Shape;142;g241d816bb34_3_26"/>
          <p:cNvSpPr txBox="1"/>
          <p:nvPr>
            <p:ph type="title"/>
          </p:nvPr>
        </p:nvSpPr>
        <p:spPr>
          <a:xfrm>
            <a:off x="671671" y="921932"/>
            <a:ext cx="12090083" cy="841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5400"/>
              <a:buFont typeface="Corbel"/>
              <a:buNone/>
              <a:defRPr b="1" i="0" sz="54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pic>
        <p:nvPicPr>
          <p:cNvPr id="143" name="Google Shape;143;g241d816bb34_3_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144" name="Google Shape;144;g241d816bb34_3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>
  <p:cSld name="Dwa elementy zawartości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1d816bb34_3_34"/>
          <p:cNvSpPr txBox="1"/>
          <p:nvPr>
            <p:ph idx="1" type="body"/>
          </p:nvPr>
        </p:nvSpPr>
        <p:spPr>
          <a:xfrm>
            <a:off x="671671" y="1763183"/>
            <a:ext cx="5933096" cy="52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4699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C82C30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318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0005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810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810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810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810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810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810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7" name="Google Shape;147;g241d816bb34_3_34"/>
          <p:cNvSpPr txBox="1"/>
          <p:nvPr>
            <p:ph idx="2" type="body"/>
          </p:nvPr>
        </p:nvSpPr>
        <p:spPr>
          <a:xfrm>
            <a:off x="6828658" y="1763183"/>
            <a:ext cx="5933096" cy="5240572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4699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C82C30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318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0005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810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810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810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810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810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810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8" name="Google Shape;148;g241d816bb34_3_34"/>
          <p:cNvSpPr txBox="1"/>
          <p:nvPr>
            <p:ph idx="10" type="dt"/>
          </p:nvPr>
        </p:nvSpPr>
        <p:spPr>
          <a:xfrm>
            <a:off x="671671" y="7003756"/>
            <a:ext cx="3134466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9" name="Google Shape;149;g241d816bb34_3_34"/>
          <p:cNvSpPr txBox="1"/>
          <p:nvPr>
            <p:ph idx="11" type="ftr"/>
          </p:nvPr>
        </p:nvSpPr>
        <p:spPr>
          <a:xfrm>
            <a:off x="4589754" y="7003756"/>
            <a:ext cx="4253918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0" name="Google Shape;150;g241d816bb34_3_34"/>
          <p:cNvSpPr txBox="1"/>
          <p:nvPr>
            <p:ph type="title"/>
          </p:nvPr>
        </p:nvSpPr>
        <p:spPr>
          <a:xfrm>
            <a:off x="671671" y="921930"/>
            <a:ext cx="12090083" cy="841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5400"/>
              <a:buFont typeface="Corbel"/>
              <a:buNone/>
              <a:defRPr b="1" i="0" sz="54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pic>
        <p:nvPicPr>
          <p:cNvPr id="151" name="Google Shape;151;g241d816bb34_3_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07675" y="6085804"/>
            <a:ext cx="2186319" cy="1140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152" name="Google Shape;152;g241d816bb34_3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959" y="324170"/>
            <a:ext cx="3126204" cy="101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>
  <p:cSld name="Porównani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1d816bb34_3_42"/>
          <p:cNvSpPr txBox="1"/>
          <p:nvPr>
            <p:ph idx="1" type="body"/>
          </p:nvPr>
        </p:nvSpPr>
        <p:spPr>
          <a:xfrm>
            <a:off x="671671" y="1763180"/>
            <a:ext cx="5935429" cy="841247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23125" spcFirstLastPara="1" rIns="123125" wrap="square" tIns="6155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5" name="Google Shape;155;g241d816bb34_3_42"/>
          <p:cNvSpPr txBox="1"/>
          <p:nvPr>
            <p:ph idx="2" type="body"/>
          </p:nvPr>
        </p:nvSpPr>
        <p:spPr>
          <a:xfrm>
            <a:off x="671671" y="2604431"/>
            <a:ext cx="5935429" cy="439932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0005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6" name="Google Shape;156;g241d816bb34_3_42"/>
          <p:cNvSpPr txBox="1"/>
          <p:nvPr>
            <p:ph idx="3" type="body"/>
          </p:nvPr>
        </p:nvSpPr>
        <p:spPr>
          <a:xfrm>
            <a:off x="6823993" y="1763178"/>
            <a:ext cx="5937760" cy="841250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23125" spcFirstLastPara="1" rIns="123125" wrap="square" tIns="6155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7" name="Google Shape;157;g241d816bb34_3_42"/>
          <p:cNvSpPr txBox="1"/>
          <p:nvPr>
            <p:ph idx="4" type="body"/>
          </p:nvPr>
        </p:nvSpPr>
        <p:spPr>
          <a:xfrm>
            <a:off x="6823993" y="2604430"/>
            <a:ext cx="5937760" cy="4399325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0005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8" name="Google Shape;158;g241d816bb34_3_42"/>
          <p:cNvSpPr txBox="1"/>
          <p:nvPr>
            <p:ph idx="10" type="dt"/>
          </p:nvPr>
        </p:nvSpPr>
        <p:spPr>
          <a:xfrm>
            <a:off x="671671" y="7003756"/>
            <a:ext cx="3134466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9" name="Google Shape;159;g241d816bb34_3_42"/>
          <p:cNvSpPr txBox="1"/>
          <p:nvPr>
            <p:ph idx="11" type="ftr"/>
          </p:nvPr>
        </p:nvSpPr>
        <p:spPr>
          <a:xfrm>
            <a:off x="4589754" y="7003756"/>
            <a:ext cx="4253918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0" name="Google Shape;160;g241d816bb34_3_42"/>
          <p:cNvSpPr txBox="1"/>
          <p:nvPr>
            <p:ph idx="12" type="sldNum"/>
          </p:nvPr>
        </p:nvSpPr>
        <p:spPr>
          <a:xfrm>
            <a:off x="12498143" y="281593"/>
            <a:ext cx="671561" cy="40231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g241d816bb34_3_42"/>
          <p:cNvSpPr txBox="1"/>
          <p:nvPr>
            <p:ph type="title"/>
          </p:nvPr>
        </p:nvSpPr>
        <p:spPr>
          <a:xfrm>
            <a:off x="671671" y="921933"/>
            <a:ext cx="12090083" cy="84125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5400"/>
              <a:buFont typeface="Corbel"/>
              <a:buNone/>
              <a:defRPr b="1" i="0" sz="54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pic>
        <p:nvPicPr>
          <p:cNvPr id="162" name="Google Shape;162;g241d816bb34_3_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163" name="Google Shape;163;g241d816bb34_3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41d816bb34_3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g241d816bb34_3_42"/>
          <p:cNvCxnSpPr/>
          <p:nvPr/>
        </p:nvCxnSpPr>
        <p:spPr>
          <a:xfrm>
            <a:off x="11061222" y="6951936"/>
            <a:ext cx="1857719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1d816bb34_3_55"/>
          <p:cNvSpPr txBox="1"/>
          <p:nvPr>
            <p:ph type="title"/>
          </p:nvPr>
        </p:nvSpPr>
        <p:spPr>
          <a:xfrm>
            <a:off x="671671" y="921933"/>
            <a:ext cx="12090083" cy="84125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5400"/>
              <a:buFont typeface="Corbel"/>
              <a:buNone/>
              <a:defRPr b="1" i="0" sz="54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68" name="Google Shape;168;g241d816bb34_3_55"/>
          <p:cNvSpPr txBox="1"/>
          <p:nvPr>
            <p:ph idx="10" type="dt"/>
          </p:nvPr>
        </p:nvSpPr>
        <p:spPr>
          <a:xfrm>
            <a:off x="671671" y="7003756"/>
            <a:ext cx="3134466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9" name="Google Shape;169;g241d816bb34_3_55"/>
          <p:cNvSpPr txBox="1"/>
          <p:nvPr>
            <p:ph idx="11" type="ftr"/>
          </p:nvPr>
        </p:nvSpPr>
        <p:spPr>
          <a:xfrm>
            <a:off x="4589754" y="7003756"/>
            <a:ext cx="4253918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0" name="Google Shape;170;g241d816bb34_3_55"/>
          <p:cNvSpPr txBox="1"/>
          <p:nvPr>
            <p:ph idx="12" type="sldNum"/>
          </p:nvPr>
        </p:nvSpPr>
        <p:spPr>
          <a:xfrm>
            <a:off x="12498143" y="281593"/>
            <a:ext cx="671561" cy="40231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g241d816bb34_3_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172" name="Google Shape;172;g241d816bb34_3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41d816bb34_3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g241d816bb34_3_55"/>
          <p:cNvCxnSpPr/>
          <p:nvPr/>
        </p:nvCxnSpPr>
        <p:spPr>
          <a:xfrm>
            <a:off x="11061222" y="6951936"/>
            <a:ext cx="1857719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1d816bb34_3_64"/>
          <p:cNvSpPr txBox="1"/>
          <p:nvPr>
            <p:ph idx="10" type="dt"/>
          </p:nvPr>
        </p:nvSpPr>
        <p:spPr>
          <a:xfrm>
            <a:off x="671671" y="7003756"/>
            <a:ext cx="3134466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7" name="Google Shape;177;g241d816bb34_3_64"/>
          <p:cNvSpPr txBox="1"/>
          <p:nvPr>
            <p:ph idx="11" type="ftr"/>
          </p:nvPr>
        </p:nvSpPr>
        <p:spPr>
          <a:xfrm>
            <a:off x="4589754" y="7003756"/>
            <a:ext cx="4253918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8" name="Google Shape;178;g241d816bb34_3_64"/>
          <p:cNvSpPr txBox="1"/>
          <p:nvPr>
            <p:ph idx="12" type="sldNum"/>
          </p:nvPr>
        </p:nvSpPr>
        <p:spPr>
          <a:xfrm>
            <a:off x="12498143" y="281593"/>
            <a:ext cx="671561" cy="40231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g241d816bb34_3_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180" name="Google Shape;180;g241d816bb34_3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41d816bb34_3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g241d816bb34_3_64"/>
          <p:cNvCxnSpPr/>
          <p:nvPr/>
        </p:nvCxnSpPr>
        <p:spPr>
          <a:xfrm>
            <a:off x="11061222" y="6951936"/>
            <a:ext cx="1857719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>
  <p:cSld name="Zawartość z podpise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1d816bb34_3_72"/>
          <p:cNvSpPr txBox="1"/>
          <p:nvPr>
            <p:ph type="title"/>
          </p:nvPr>
        </p:nvSpPr>
        <p:spPr>
          <a:xfrm>
            <a:off x="671671" y="1008205"/>
            <a:ext cx="4419504" cy="1024517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23125" spcFirstLastPara="1" rIns="123125" wrap="square" tIns="61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Corbel"/>
              <a:buNone/>
              <a:defRPr b="1" i="0" sz="27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85" name="Google Shape;185;g241d816bb34_3_72"/>
          <p:cNvSpPr txBox="1"/>
          <p:nvPr>
            <p:ph idx="1" type="body"/>
          </p:nvPr>
        </p:nvSpPr>
        <p:spPr>
          <a:xfrm>
            <a:off x="5252096" y="1008205"/>
            <a:ext cx="7509658" cy="5741919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50165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C82C30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699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C82C30"/>
              </a:buClr>
              <a:buSzPts val="3800"/>
              <a:buFont typeface="Arial"/>
              <a:buChar char="–"/>
              <a:defRPr b="0" i="0" sz="38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318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40005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4000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4000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4000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4000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4000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6" name="Google Shape;186;g241d816bb34_3_72"/>
          <p:cNvSpPr txBox="1"/>
          <p:nvPr>
            <p:ph idx="2" type="body"/>
          </p:nvPr>
        </p:nvSpPr>
        <p:spPr>
          <a:xfrm>
            <a:off x="671671" y="2032723"/>
            <a:ext cx="4419504" cy="4717401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7" name="Google Shape;187;g241d816bb34_3_72"/>
          <p:cNvSpPr txBox="1"/>
          <p:nvPr>
            <p:ph idx="10" type="dt"/>
          </p:nvPr>
        </p:nvSpPr>
        <p:spPr>
          <a:xfrm>
            <a:off x="671671" y="7003756"/>
            <a:ext cx="3134466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8" name="Google Shape;188;g241d816bb34_3_72"/>
          <p:cNvSpPr txBox="1"/>
          <p:nvPr>
            <p:ph idx="11" type="ftr"/>
          </p:nvPr>
        </p:nvSpPr>
        <p:spPr>
          <a:xfrm>
            <a:off x="4589754" y="7003756"/>
            <a:ext cx="4253918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9" name="Google Shape;189;g241d816bb34_3_72"/>
          <p:cNvSpPr txBox="1"/>
          <p:nvPr>
            <p:ph idx="12" type="sldNum"/>
          </p:nvPr>
        </p:nvSpPr>
        <p:spPr>
          <a:xfrm>
            <a:off x="12498143" y="281593"/>
            <a:ext cx="671561" cy="40231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g241d816bb34_3_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191" name="Google Shape;191;g241d816bb34_3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41d816bb34_3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g241d816bb34_3_72"/>
          <p:cNvCxnSpPr/>
          <p:nvPr/>
        </p:nvCxnSpPr>
        <p:spPr>
          <a:xfrm>
            <a:off x="11061222" y="6951936"/>
            <a:ext cx="1857719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 referatu">
  <p:cSld name="Slajd tytułowy referatu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41d816bb34_1_14"/>
          <p:cNvSpPr txBox="1"/>
          <p:nvPr>
            <p:ph type="title"/>
          </p:nvPr>
        </p:nvSpPr>
        <p:spPr>
          <a:xfrm>
            <a:off x="1010786" y="1032402"/>
            <a:ext cx="11418300" cy="21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11500" spcFirstLastPara="1" rIns="123125" wrap="square" tIns="615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4000"/>
              <a:buFont typeface="Corbel"/>
              <a:buNone/>
              <a:defRPr b="1" i="0" sz="40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21" name="Google Shape;21;g241d816bb34_1_14"/>
          <p:cNvSpPr txBox="1"/>
          <p:nvPr>
            <p:ph idx="1" type="body"/>
          </p:nvPr>
        </p:nvSpPr>
        <p:spPr>
          <a:xfrm>
            <a:off x="1007507" y="3230297"/>
            <a:ext cx="11418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228600" lvl="0" marL="45720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1" sz="27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2" name="Google Shape;22;g241d816bb34_1_14"/>
          <p:cNvSpPr txBox="1"/>
          <p:nvPr>
            <p:ph idx="10" type="dt"/>
          </p:nvPr>
        </p:nvSpPr>
        <p:spPr>
          <a:xfrm>
            <a:off x="671671" y="7003756"/>
            <a:ext cx="313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3" name="Google Shape;23;g241d816bb34_1_14"/>
          <p:cNvSpPr txBox="1"/>
          <p:nvPr>
            <p:ph idx="11" type="ftr"/>
          </p:nvPr>
        </p:nvSpPr>
        <p:spPr>
          <a:xfrm>
            <a:off x="4589754" y="7003756"/>
            <a:ext cx="425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" name="Google Shape;24;g241d816bb34_1_14"/>
          <p:cNvSpPr txBox="1"/>
          <p:nvPr>
            <p:ph idx="2" type="body"/>
          </p:nvPr>
        </p:nvSpPr>
        <p:spPr>
          <a:xfrm>
            <a:off x="1007507" y="4819503"/>
            <a:ext cx="11418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rmAutofit/>
          </a:bodyPr>
          <a:lstStyle>
            <a:lvl1pPr indent="-228600" lvl="0" marL="457200" marR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5" name="Google Shape;25;g241d816bb34_1_14"/>
          <p:cNvSpPr txBox="1"/>
          <p:nvPr>
            <p:ph idx="3" type="body"/>
          </p:nvPr>
        </p:nvSpPr>
        <p:spPr>
          <a:xfrm>
            <a:off x="1007507" y="4467683"/>
            <a:ext cx="11418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rm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1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pic>
        <p:nvPicPr>
          <p:cNvPr id="26" name="Google Shape;26;g241d816bb34_1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08793" y="305966"/>
            <a:ext cx="1586843" cy="82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g241d816bb34_1_14"/>
          <p:cNvSpPr txBox="1"/>
          <p:nvPr>
            <p:ph idx="4" type="body"/>
          </p:nvPr>
        </p:nvSpPr>
        <p:spPr>
          <a:xfrm>
            <a:off x="1007507" y="3916191"/>
            <a:ext cx="114183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rm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000"/>
              <a:buFont typeface="Noto Sans Symbols"/>
              <a:buNone/>
              <a:defRPr b="0" i="0" sz="30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8" name="Google Shape;28;g241d816bb34_1_14"/>
          <p:cNvSpPr/>
          <p:nvPr>
            <p:ph idx="5" type="pic"/>
          </p:nvPr>
        </p:nvSpPr>
        <p:spPr>
          <a:xfrm>
            <a:off x="1030989" y="5306531"/>
            <a:ext cx="2429700" cy="16653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Obraz zawierający tekst&#10;&#10;Opis wygenerowany automatycznie" id="29" name="Google Shape;29;g241d816bb34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07" y="305966"/>
            <a:ext cx="2398691" cy="7813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241d816bb34_1_14"/>
          <p:cNvSpPr txBox="1"/>
          <p:nvPr/>
        </p:nvSpPr>
        <p:spPr>
          <a:xfrm>
            <a:off x="7563007" y="6668946"/>
            <a:ext cx="60915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60. Hutnicza Konferencja Studenckich </a:t>
            </a:r>
            <a:br>
              <a:rPr b="1" lang="en-US" sz="19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lang="en-US" sz="1900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rPr>
              <a:t>Kół Naukowych AGH</a:t>
            </a:r>
            <a:endParaRPr sz="19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1d816bb34_3_83"/>
          <p:cNvSpPr txBox="1"/>
          <p:nvPr>
            <p:ph type="title"/>
          </p:nvPr>
        </p:nvSpPr>
        <p:spPr>
          <a:xfrm>
            <a:off x="2633045" y="5289550"/>
            <a:ext cx="8060055" cy="624461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23125" spcFirstLastPara="1" rIns="123125" wrap="square" tIns="61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Corbel"/>
              <a:buNone/>
              <a:defRPr b="1" i="0" sz="27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96" name="Google Shape;196;g241d816bb34_3_83"/>
          <p:cNvSpPr/>
          <p:nvPr>
            <p:ph idx="2" type="pic"/>
          </p:nvPr>
        </p:nvSpPr>
        <p:spPr>
          <a:xfrm>
            <a:off x="2633045" y="1008207"/>
            <a:ext cx="8060055" cy="4200881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g241d816bb34_3_83"/>
          <p:cNvSpPr txBox="1"/>
          <p:nvPr>
            <p:ph idx="1" type="body"/>
          </p:nvPr>
        </p:nvSpPr>
        <p:spPr>
          <a:xfrm>
            <a:off x="2633045" y="5914011"/>
            <a:ext cx="8060055" cy="886839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8" name="Google Shape;198;g241d816bb34_3_83"/>
          <p:cNvSpPr txBox="1"/>
          <p:nvPr>
            <p:ph idx="10" type="dt"/>
          </p:nvPr>
        </p:nvSpPr>
        <p:spPr>
          <a:xfrm>
            <a:off x="671671" y="7003756"/>
            <a:ext cx="3134466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9" name="Google Shape;199;g241d816bb34_3_83"/>
          <p:cNvSpPr txBox="1"/>
          <p:nvPr>
            <p:ph idx="11" type="ftr"/>
          </p:nvPr>
        </p:nvSpPr>
        <p:spPr>
          <a:xfrm>
            <a:off x="4589754" y="7003756"/>
            <a:ext cx="4253918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0" name="Google Shape;200;g241d816bb34_3_83"/>
          <p:cNvSpPr txBox="1"/>
          <p:nvPr>
            <p:ph idx="12" type="sldNum"/>
          </p:nvPr>
        </p:nvSpPr>
        <p:spPr>
          <a:xfrm>
            <a:off x="12498143" y="281593"/>
            <a:ext cx="671561" cy="40231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g241d816bb34_3_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202" name="Google Shape;202;g241d816bb34_3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41d816bb34_3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g241d816bb34_3_83"/>
          <p:cNvCxnSpPr/>
          <p:nvPr/>
        </p:nvCxnSpPr>
        <p:spPr>
          <a:xfrm>
            <a:off x="11061222" y="6951936"/>
            <a:ext cx="1857719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>
  <p:cSld name="Tytuł i zawartość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41d816bb34_1_26"/>
          <p:cNvSpPr txBox="1"/>
          <p:nvPr>
            <p:ph idx="10" type="dt"/>
          </p:nvPr>
        </p:nvSpPr>
        <p:spPr>
          <a:xfrm>
            <a:off x="671671" y="7003756"/>
            <a:ext cx="313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" name="Google Shape;33;g241d816bb34_1_26"/>
          <p:cNvSpPr txBox="1"/>
          <p:nvPr>
            <p:ph idx="11" type="ftr"/>
          </p:nvPr>
        </p:nvSpPr>
        <p:spPr>
          <a:xfrm>
            <a:off x="4589754" y="7003756"/>
            <a:ext cx="425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4" name="Google Shape;34;g241d816bb34_1_26"/>
          <p:cNvSpPr txBox="1"/>
          <p:nvPr>
            <p:ph idx="12" type="sldNum"/>
          </p:nvPr>
        </p:nvSpPr>
        <p:spPr>
          <a:xfrm>
            <a:off x="12498143" y="281593"/>
            <a:ext cx="67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g241d816bb34_1_26"/>
          <p:cNvSpPr txBox="1"/>
          <p:nvPr>
            <p:ph idx="1" type="body"/>
          </p:nvPr>
        </p:nvSpPr>
        <p:spPr>
          <a:xfrm>
            <a:off x="671671" y="1763183"/>
            <a:ext cx="12090000" cy="5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rmAutofit/>
          </a:bodyPr>
          <a:lstStyle>
            <a:lvl1pPr indent="-50165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C82C30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699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C82C30"/>
              </a:buClr>
              <a:buSzPts val="3800"/>
              <a:buFont typeface="Arial"/>
              <a:buChar char="–"/>
              <a:defRPr b="0" i="0" sz="38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318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40005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4000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4000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4000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4000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4000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Google Shape;36;g241d816bb34_1_26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5400"/>
              <a:buFont typeface="Corbel"/>
              <a:buNone/>
              <a:defRPr b="1" i="0" sz="54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pic>
        <p:nvPicPr>
          <p:cNvPr id="37" name="Google Shape;37;g241d816bb34_1_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38" name="Google Shape;38;g241d816bb34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>
  <p:cSld name="Dwa elementy zawartości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41d816bb34_1_34"/>
          <p:cNvSpPr txBox="1"/>
          <p:nvPr>
            <p:ph idx="1" type="body"/>
          </p:nvPr>
        </p:nvSpPr>
        <p:spPr>
          <a:xfrm>
            <a:off x="671671" y="1763183"/>
            <a:ext cx="5933100" cy="5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4699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C82C30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318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0005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810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810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810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810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810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810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1" name="Google Shape;41;g241d816bb34_1_34"/>
          <p:cNvSpPr txBox="1"/>
          <p:nvPr>
            <p:ph idx="2" type="body"/>
          </p:nvPr>
        </p:nvSpPr>
        <p:spPr>
          <a:xfrm>
            <a:off x="6828658" y="1763183"/>
            <a:ext cx="5933100" cy="5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4699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C82C30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318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0005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810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810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810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810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810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810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2" name="Google Shape;42;g241d816bb34_1_34"/>
          <p:cNvSpPr txBox="1"/>
          <p:nvPr>
            <p:ph idx="10" type="dt"/>
          </p:nvPr>
        </p:nvSpPr>
        <p:spPr>
          <a:xfrm>
            <a:off x="671671" y="7003756"/>
            <a:ext cx="313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3" name="Google Shape;43;g241d816bb34_1_34"/>
          <p:cNvSpPr txBox="1"/>
          <p:nvPr>
            <p:ph idx="11" type="ftr"/>
          </p:nvPr>
        </p:nvSpPr>
        <p:spPr>
          <a:xfrm>
            <a:off x="4589754" y="7003756"/>
            <a:ext cx="425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4" name="Google Shape;44;g241d816bb34_1_34"/>
          <p:cNvSpPr txBox="1"/>
          <p:nvPr>
            <p:ph type="title"/>
          </p:nvPr>
        </p:nvSpPr>
        <p:spPr>
          <a:xfrm>
            <a:off x="671671" y="921930"/>
            <a:ext cx="12090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5400"/>
              <a:buFont typeface="Corbel"/>
              <a:buNone/>
              <a:defRPr b="1" i="0" sz="54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pic>
        <p:nvPicPr>
          <p:cNvPr id="45" name="Google Shape;45;g241d816bb34_1_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07675" y="6085804"/>
            <a:ext cx="2186319" cy="1140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46" name="Google Shape;46;g241d816bb34_1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959" y="324170"/>
            <a:ext cx="3126204" cy="101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>
  <p:cSld name="Porównani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41d816bb34_1_42"/>
          <p:cNvSpPr txBox="1"/>
          <p:nvPr>
            <p:ph idx="1" type="body"/>
          </p:nvPr>
        </p:nvSpPr>
        <p:spPr>
          <a:xfrm>
            <a:off x="671671" y="1763180"/>
            <a:ext cx="5935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23125" spcFirstLastPara="1" rIns="123125" wrap="square" tIns="6155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9" name="Google Shape;49;g241d816bb34_1_42"/>
          <p:cNvSpPr txBox="1"/>
          <p:nvPr>
            <p:ph idx="2" type="body"/>
          </p:nvPr>
        </p:nvSpPr>
        <p:spPr>
          <a:xfrm>
            <a:off x="671671" y="2604431"/>
            <a:ext cx="5935500" cy="4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0005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0" name="Google Shape;50;g241d816bb34_1_42"/>
          <p:cNvSpPr txBox="1"/>
          <p:nvPr>
            <p:ph idx="3" type="body"/>
          </p:nvPr>
        </p:nvSpPr>
        <p:spPr>
          <a:xfrm>
            <a:off x="6823993" y="1763178"/>
            <a:ext cx="5937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23125" spcFirstLastPara="1" rIns="123125" wrap="square" tIns="6155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1" name="Google Shape;51;g241d816bb34_1_42"/>
          <p:cNvSpPr txBox="1"/>
          <p:nvPr>
            <p:ph idx="4" type="body"/>
          </p:nvPr>
        </p:nvSpPr>
        <p:spPr>
          <a:xfrm>
            <a:off x="6823993" y="2604430"/>
            <a:ext cx="5937900" cy="4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0005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2" name="Google Shape;52;g241d816bb34_1_42"/>
          <p:cNvSpPr txBox="1"/>
          <p:nvPr>
            <p:ph idx="10" type="dt"/>
          </p:nvPr>
        </p:nvSpPr>
        <p:spPr>
          <a:xfrm>
            <a:off x="671671" y="7003756"/>
            <a:ext cx="313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" name="Google Shape;53;g241d816bb34_1_42"/>
          <p:cNvSpPr txBox="1"/>
          <p:nvPr>
            <p:ph idx="11" type="ftr"/>
          </p:nvPr>
        </p:nvSpPr>
        <p:spPr>
          <a:xfrm>
            <a:off x="4589754" y="7003756"/>
            <a:ext cx="425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4" name="Google Shape;54;g241d816bb34_1_42"/>
          <p:cNvSpPr txBox="1"/>
          <p:nvPr>
            <p:ph idx="12" type="sldNum"/>
          </p:nvPr>
        </p:nvSpPr>
        <p:spPr>
          <a:xfrm>
            <a:off x="12498143" y="281593"/>
            <a:ext cx="67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g241d816bb34_1_42"/>
          <p:cNvSpPr txBox="1"/>
          <p:nvPr>
            <p:ph type="title"/>
          </p:nvPr>
        </p:nvSpPr>
        <p:spPr>
          <a:xfrm>
            <a:off x="671671" y="921933"/>
            <a:ext cx="12090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5400"/>
              <a:buFont typeface="Corbel"/>
              <a:buNone/>
              <a:defRPr b="1" i="0" sz="54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pic>
        <p:nvPicPr>
          <p:cNvPr id="56" name="Google Shape;56;g241d816bb34_1_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57" name="Google Shape;57;g241d816bb34_1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241d816bb34_1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g241d816bb34_1_42"/>
          <p:cNvCxnSpPr/>
          <p:nvPr/>
        </p:nvCxnSpPr>
        <p:spPr>
          <a:xfrm>
            <a:off x="11061222" y="6951936"/>
            <a:ext cx="1857600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1d816bb34_1_55"/>
          <p:cNvSpPr txBox="1"/>
          <p:nvPr>
            <p:ph type="title"/>
          </p:nvPr>
        </p:nvSpPr>
        <p:spPr>
          <a:xfrm>
            <a:off x="671671" y="921933"/>
            <a:ext cx="12090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5400"/>
              <a:buFont typeface="Corbel"/>
              <a:buNone/>
              <a:defRPr b="1" i="0" sz="54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62" name="Google Shape;62;g241d816bb34_1_55"/>
          <p:cNvSpPr txBox="1"/>
          <p:nvPr>
            <p:ph idx="10" type="dt"/>
          </p:nvPr>
        </p:nvSpPr>
        <p:spPr>
          <a:xfrm>
            <a:off x="671671" y="7003756"/>
            <a:ext cx="313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3" name="Google Shape;63;g241d816bb34_1_55"/>
          <p:cNvSpPr txBox="1"/>
          <p:nvPr>
            <p:ph idx="11" type="ftr"/>
          </p:nvPr>
        </p:nvSpPr>
        <p:spPr>
          <a:xfrm>
            <a:off x="4589754" y="7003756"/>
            <a:ext cx="425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4" name="Google Shape;64;g241d816bb34_1_55"/>
          <p:cNvSpPr txBox="1"/>
          <p:nvPr>
            <p:ph idx="12" type="sldNum"/>
          </p:nvPr>
        </p:nvSpPr>
        <p:spPr>
          <a:xfrm>
            <a:off x="12498143" y="281593"/>
            <a:ext cx="67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g241d816bb34_1_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66" name="Google Shape;66;g241d816bb34_1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241d816bb34_1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g241d816bb34_1_55"/>
          <p:cNvCxnSpPr/>
          <p:nvPr/>
        </p:nvCxnSpPr>
        <p:spPr>
          <a:xfrm>
            <a:off x="11061222" y="6951936"/>
            <a:ext cx="1857600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1d816bb34_1_64"/>
          <p:cNvSpPr txBox="1"/>
          <p:nvPr>
            <p:ph idx="10" type="dt"/>
          </p:nvPr>
        </p:nvSpPr>
        <p:spPr>
          <a:xfrm>
            <a:off x="671671" y="7003756"/>
            <a:ext cx="313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1" name="Google Shape;71;g241d816bb34_1_64"/>
          <p:cNvSpPr txBox="1"/>
          <p:nvPr>
            <p:ph idx="11" type="ftr"/>
          </p:nvPr>
        </p:nvSpPr>
        <p:spPr>
          <a:xfrm>
            <a:off x="4589754" y="7003756"/>
            <a:ext cx="425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2" name="Google Shape;72;g241d816bb34_1_64"/>
          <p:cNvSpPr txBox="1"/>
          <p:nvPr>
            <p:ph idx="12" type="sldNum"/>
          </p:nvPr>
        </p:nvSpPr>
        <p:spPr>
          <a:xfrm>
            <a:off x="12498143" y="281593"/>
            <a:ext cx="67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g241d816bb34_1_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74" name="Google Shape;74;g241d816bb34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241d816bb34_1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g241d816bb34_1_64"/>
          <p:cNvCxnSpPr/>
          <p:nvPr/>
        </p:nvCxnSpPr>
        <p:spPr>
          <a:xfrm>
            <a:off x="11061222" y="6951936"/>
            <a:ext cx="1857600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>
  <p:cSld name="Zawartość z podpise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1d816bb34_1_72"/>
          <p:cNvSpPr txBox="1"/>
          <p:nvPr>
            <p:ph type="title"/>
          </p:nvPr>
        </p:nvSpPr>
        <p:spPr>
          <a:xfrm>
            <a:off x="671671" y="1008205"/>
            <a:ext cx="44196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23125" spcFirstLastPara="1" rIns="123125" wrap="square" tIns="61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Corbel"/>
              <a:buNone/>
              <a:defRPr b="1" i="0" sz="27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79" name="Google Shape;79;g241d816bb34_1_72"/>
          <p:cNvSpPr txBox="1"/>
          <p:nvPr>
            <p:ph idx="1" type="body"/>
          </p:nvPr>
        </p:nvSpPr>
        <p:spPr>
          <a:xfrm>
            <a:off x="5252096" y="1008205"/>
            <a:ext cx="7509600" cy="57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50165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C82C30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699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C82C30"/>
              </a:buClr>
              <a:buSzPts val="3800"/>
              <a:buFont typeface="Arial"/>
              <a:buChar char="–"/>
              <a:defRPr b="0" i="0" sz="38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318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C82C3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40005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4000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4000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4000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4000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4000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0" name="Google Shape;80;g241d816bb34_1_72"/>
          <p:cNvSpPr txBox="1"/>
          <p:nvPr>
            <p:ph idx="2" type="body"/>
          </p:nvPr>
        </p:nvSpPr>
        <p:spPr>
          <a:xfrm>
            <a:off x="671671" y="2032723"/>
            <a:ext cx="4419600" cy="47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C82C3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1" name="Google Shape;81;g241d816bb34_1_72"/>
          <p:cNvSpPr txBox="1"/>
          <p:nvPr>
            <p:ph idx="10" type="dt"/>
          </p:nvPr>
        </p:nvSpPr>
        <p:spPr>
          <a:xfrm>
            <a:off x="671671" y="7003756"/>
            <a:ext cx="313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" name="Google Shape;82;g241d816bb34_1_72"/>
          <p:cNvSpPr txBox="1"/>
          <p:nvPr>
            <p:ph idx="11" type="ftr"/>
          </p:nvPr>
        </p:nvSpPr>
        <p:spPr>
          <a:xfrm>
            <a:off x="4589754" y="7003756"/>
            <a:ext cx="425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3" name="Google Shape;83;g241d816bb34_1_72"/>
          <p:cNvSpPr txBox="1"/>
          <p:nvPr>
            <p:ph idx="12" type="sldNum"/>
          </p:nvPr>
        </p:nvSpPr>
        <p:spPr>
          <a:xfrm>
            <a:off x="12498143" y="281593"/>
            <a:ext cx="67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g241d816bb34_1_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85" name="Google Shape;85;g241d816bb34_1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41d816bb34_1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g241d816bb34_1_72"/>
          <p:cNvCxnSpPr/>
          <p:nvPr/>
        </p:nvCxnSpPr>
        <p:spPr>
          <a:xfrm>
            <a:off x="11061222" y="6951936"/>
            <a:ext cx="1857600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1d816bb34_1_83"/>
          <p:cNvSpPr txBox="1"/>
          <p:nvPr>
            <p:ph type="title"/>
          </p:nvPr>
        </p:nvSpPr>
        <p:spPr>
          <a:xfrm>
            <a:off x="2633045" y="5289550"/>
            <a:ext cx="80601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23125" spcFirstLastPara="1" rIns="123125" wrap="square" tIns="61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2700"/>
              <a:buFont typeface="Corbel"/>
              <a:buNone/>
              <a:defRPr b="1" i="0" sz="2700" u="none" cap="small" strike="noStrike">
                <a:solidFill>
                  <a:srgbClr val="C82C3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90" name="Google Shape;90;g241d816bb34_1_83"/>
          <p:cNvSpPr/>
          <p:nvPr>
            <p:ph idx="2" type="pic"/>
          </p:nvPr>
        </p:nvSpPr>
        <p:spPr>
          <a:xfrm>
            <a:off x="2633045" y="1008207"/>
            <a:ext cx="8060100" cy="42009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g241d816bb34_1_83"/>
          <p:cNvSpPr txBox="1"/>
          <p:nvPr>
            <p:ph idx="1" type="body"/>
          </p:nvPr>
        </p:nvSpPr>
        <p:spPr>
          <a:xfrm>
            <a:off x="2633045" y="5914011"/>
            <a:ext cx="80601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2" name="Google Shape;92;g241d816bb34_1_83"/>
          <p:cNvSpPr txBox="1"/>
          <p:nvPr>
            <p:ph idx="10" type="dt"/>
          </p:nvPr>
        </p:nvSpPr>
        <p:spPr>
          <a:xfrm>
            <a:off x="671671" y="7003756"/>
            <a:ext cx="313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3" name="Google Shape;93;g241d816bb34_1_83"/>
          <p:cNvSpPr txBox="1"/>
          <p:nvPr>
            <p:ph idx="11" type="ftr"/>
          </p:nvPr>
        </p:nvSpPr>
        <p:spPr>
          <a:xfrm>
            <a:off x="4589754" y="7003756"/>
            <a:ext cx="425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4" name="Google Shape;94;g241d816bb34_1_83"/>
          <p:cNvSpPr txBox="1"/>
          <p:nvPr>
            <p:ph idx="12" type="sldNum"/>
          </p:nvPr>
        </p:nvSpPr>
        <p:spPr>
          <a:xfrm>
            <a:off x="12498143" y="281593"/>
            <a:ext cx="67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2400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g241d816bb34_1_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1029" y="352674"/>
            <a:ext cx="1110790" cy="579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96" name="Google Shape;96;g241d816bb34_1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93" y="352008"/>
            <a:ext cx="1437000" cy="46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41d816bb34_1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4523" y="7015723"/>
            <a:ext cx="1283371" cy="156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g241d816bb34_1_83"/>
          <p:cNvCxnSpPr/>
          <p:nvPr/>
        </p:nvCxnSpPr>
        <p:spPr>
          <a:xfrm>
            <a:off x="11061222" y="6951936"/>
            <a:ext cx="1857600" cy="0"/>
          </a:xfrm>
          <a:prstGeom prst="straightConnector1">
            <a:avLst/>
          </a:prstGeom>
          <a:noFill/>
          <a:ln cap="flat" cmpd="sng" w="9525">
            <a:solidFill>
              <a:srgbClr val="C6262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41d816bb34_1_0"/>
          <p:cNvSpPr txBox="1"/>
          <p:nvPr>
            <p:ph idx="10" type="dt"/>
          </p:nvPr>
        </p:nvSpPr>
        <p:spPr>
          <a:xfrm>
            <a:off x="671671" y="7003756"/>
            <a:ext cx="313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g241d816bb34_1_0"/>
          <p:cNvSpPr txBox="1"/>
          <p:nvPr>
            <p:ph idx="11" type="ftr"/>
          </p:nvPr>
        </p:nvSpPr>
        <p:spPr>
          <a:xfrm>
            <a:off x="4589754" y="7003756"/>
            <a:ext cx="4254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g241d816bb34_1_0"/>
          <p:cNvSpPr txBox="1"/>
          <p:nvPr>
            <p:ph idx="12" type="sldNum"/>
          </p:nvPr>
        </p:nvSpPr>
        <p:spPr>
          <a:xfrm>
            <a:off x="12498143" y="281593"/>
            <a:ext cx="67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g241d816bb34_1_0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263721" y="1477328"/>
            <a:ext cx="5084117" cy="587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241d816bb34_1_0"/>
          <p:cNvSpPr/>
          <p:nvPr/>
        </p:nvSpPr>
        <p:spPr>
          <a:xfrm>
            <a:off x="263721" y="207853"/>
            <a:ext cx="12906000" cy="7140900"/>
          </a:xfrm>
          <a:prstGeom prst="rect">
            <a:avLst/>
          </a:prstGeom>
          <a:noFill/>
          <a:ln cap="flat" cmpd="sng" w="88900">
            <a:solidFill>
              <a:srgbClr val="C82C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1550" lIns="123125" spcFirstLastPara="1" rIns="123125" wrap="square" tIns="61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1d816bb34_3_0"/>
          <p:cNvSpPr txBox="1"/>
          <p:nvPr>
            <p:ph idx="10" type="dt"/>
          </p:nvPr>
        </p:nvSpPr>
        <p:spPr>
          <a:xfrm>
            <a:off x="671671" y="7003756"/>
            <a:ext cx="3134466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3" name="Google Shape;113;g241d816bb34_3_0"/>
          <p:cNvSpPr txBox="1"/>
          <p:nvPr>
            <p:ph idx="11" type="ftr"/>
          </p:nvPr>
        </p:nvSpPr>
        <p:spPr>
          <a:xfrm>
            <a:off x="4589754" y="7003756"/>
            <a:ext cx="4253918" cy="40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4" name="Google Shape;114;g241d816bb34_3_0"/>
          <p:cNvSpPr txBox="1"/>
          <p:nvPr>
            <p:ph idx="12" type="sldNum"/>
          </p:nvPr>
        </p:nvSpPr>
        <p:spPr>
          <a:xfrm>
            <a:off x="12498143" y="281593"/>
            <a:ext cx="671561" cy="40231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90202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g241d816bb34_3_0"/>
          <p:cNvPicPr preferRelativeResize="0"/>
          <p:nvPr/>
        </p:nvPicPr>
        <p:blipFill rotWithShape="1">
          <a:blip r:embed="rId1">
            <a:alphaModFix amt="20000"/>
          </a:blip>
          <a:srcRect b="0" l="0" r="0" t="0"/>
          <a:stretch/>
        </p:blipFill>
        <p:spPr>
          <a:xfrm>
            <a:off x="263721" y="1477328"/>
            <a:ext cx="5084117" cy="587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241d816bb34_3_0"/>
          <p:cNvSpPr/>
          <p:nvPr/>
        </p:nvSpPr>
        <p:spPr>
          <a:xfrm>
            <a:off x="263721" y="207853"/>
            <a:ext cx="12905984" cy="7140794"/>
          </a:xfrm>
          <a:prstGeom prst="rect">
            <a:avLst/>
          </a:prstGeom>
          <a:noFill/>
          <a:ln cap="flat" cmpd="sng" w="88900">
            <a:solidFill>
              <a:srgbClr val="C82C3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1550" lIns="123125" spcFirstLastPara="1" rIns="123125" wrap="square" tIns="61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CysnAt-mCFxTyoHYVaSbJkLlZrAi2Afz/view" TargetMode="External"/><Relationship Id="rId4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3-VN8OE40aB_Z_ajMqYWSPoxirqFeeiN/view" TargetMode="External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zeszyty-naukowe.wwsi.edu.pl/zeszyty/zeszyt21/System_graficznego_rozpoznawania_obiektow_ruchomych.pdf" TargetMode="External"/><Relationship Id="rId4" Type="http://schemas.openxmlformats.org/officeDocument/2006/relationships/hyperlink" Target="https://github.com/ultralytics/ultralytics" TargetMode="External"/><Relationship Id="rId5" Type="http://schemas.openxmlformats.org/officeDocument/2006/relationships/hyperlink" Target="https://yadda.icm.edu.pl/baztech/element/bwmeta1.element.baztech-d8acbfd7-c840-4f7e-8865-dfe11a304613/c/Data_augmentation_for.pdf" TargetMode="External"/><Relationship Id="rId6" Type="http://schemas.openxmlformats.org/officeDocument/2006/relationships/hyperlink" Target="https://yadda.icm.edu.pl/baztech/element/bwmeta1.element.baztech-d8acbfd7-c840-4f7e-8865-dfe11a304613/c/Data_augmentation_for.pdf" TargetMode="External"/><Relationship Id="rId7" Type="http://schemas.openxmlformats.org/officeDocument/2006/relationships/hyperlink" Target="https://yadda.icm.edu.pl/baztech/element/bwmeta1.element.baztech-d8acbfd7-c840-4f7e-8865-dfe11a304613/c/Data_augmentation_for.pdf" TargetMode="External"/><Relationship Id="rId8" Type="http://schemas.openxmlformats.org/officeDocument/2006/relationships/hyperlink" Target="https://yadda.icm.edu.pl/baztech/element/bwmeta1.element.baztech-d8acbfd7-c840-4f7e-8865-dfe11a304613/c/Data_augmentation_for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1d816bb34_1_142"/>
          <p:cNvSpPr txBox="1"/>
          <p:nvPr>
            <p:ph idx="1" type="body"/>
          </p:nvPr>
        </p:nvSpPr>
        <p:spPr>
          <a:xfrm>
            <a:off x="671675" y="1763175"/>
            <a:ext cx="6045000" cy="8412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Haar Cascade Classifier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7" name="Google Shape;277;g241d816bb34_1_142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Porównanie metod detekcji</a:t>
            </a:r>
            <a:endParaRPr/>
          </a:p>
        </p:txBody>
      </p:sp>
      <p:pic>
        <p:nvPicPr>
          <p:cNvPr id="278" name="Google Shape;278;g241d816bb34_1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375" y="2593400"/>
            <a:ext cx="3657600" cy="349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41d816bb34_1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382" y="2593325"/>
            <a:ext cx="3657599" cy="349304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41d816bb34_1_142"/>
          <p:cNvSpPr txBox="1"/>
          <p:nvPr>
            <p:ph idx="1" type="body"/>
          </p:nvPr>
        </p:nvSpPr>
        <p:spPr>
          <a:xfrm>
            <a:off x="6716675" y="1763175"/>
            <a:ext cx="6045000" cy="8301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           YOLO v8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g241d816bb34_1_142"/>
          <p:cNvSpPr txBox="1"/>
          <p:nvPr>
            <p:ph idx="1" type="body"/>
          </p:nvPr>
        </p:nvSpPr>
        <p:spPr>
          <a:xfrm>
            <a:off x="671675" y="6086450"/>
            <a:ext cx="6045000" cy="8412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Dokładność detekcji na zbiorze treningowym ok. </a:t>
            </a:r>
            <a:r>
              <a:rPr b="1" lang="en-US" sz="2000">
                <a:solidFill>
                  <a:schemeClr val="dk1"/>
                </a:solidFill>
              </a:rPr>
              <a:t>95%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Średni czas detekcji obiektu ok. </a:t>
            </a:r>
            <a:r>
              <a:rPr b="1" lang="en-US" sz="2000">
                <a:solidFill>
                  <a:schemeClr val="dk1"/>
                </a:solidFill>
              </a:rPr>
              <a:t>0,05 sekundy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82" name="Google Shape;282;g241d816bb34_1_142"/>
          <p:cNvSpPr txBox="1"/>
          <p:nvPr>
            <p:ph idx="1" type="body"/>
          </p:nvPr>
        </p:nvSpPr>
        <p:spPr>
          <a:xfrm>
            <a:off x="6716675" y="6086425"/>
            <a:ext cx="6045000" cy="8412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Dokładność detekcji na zbiorze treningowym ok. </a:t>
            </a:r>
            <a:r>
              <a:rPr b="1" lang="en-US" sz="2000">
                <a:solidFill>
                  <a:srgbClr val="000000"/>
                </a:solidFill>
              </a:rPr>
              <a:t>97%</a:t>
            </a:r>
            <a:r>
              <a:rPr lang="en-US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Średni czas detekcji obiektu ok. </a:t>
            </a:r>
            <a:r>
              <a:rPr b="1" lang="en-US" sz="2000">
                <a:solidFill>
                  <a:srgbClr val="000000"/>
                </a:solidFill>
              </a:rPr>
              <a:t>1,5 sekundy</a:t>
            </a:r>
            <a:r>
              <a:rPr lang="en-US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1d816bb34_1_227"/>
          <p:cNvSpPr txBox="1"/>
          <p:nvPr>
            <p:ph type="ctrTitle"/>
          </p:nvPr>
        </p:nvSpPr>
        <p:spPr>
          <a:xfrm>
            <a:off x="1799653" y="1247628"/>
            <a:ext cx="10075200" cy="263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400" cap="small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Lokalizacja robota</a:t>
            </a:r>
            <a:endParaRPr sz="4300">
              <a:solidFill>
                <a:srgbClr val="C82C3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"/>
          <p:cNvPicPr preferRelativeResize="0"/>
          <p:nvPr/>
        </p:nvPicPr>
        <p:blipFill rotWithShape="1">
          <a:blip r:embed="rId3">
            <a:alphaModFix/>
          </a:blip>
          <a:srcRect b="0" l="15732" r="12102" t="0"/>
          <a:stretch/>
        </p:blipFill>
        <p:spPr>
          <a:xfrm>
            <a:off x="1664987" y="2597200"/>
            <a:ext cx="4358675" cy="33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"/>
          <p:cNvSpPr txBox="1"/>
          <p:nvPr/>
        </p:nvSpPr>
        <p:spPr>
          <a:xfrm>
            <a:off x="2468562" y="7018337"/>
            <a:ext cx="18002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Wykrycie i przekształcenie planszy</a:t>
            </a:r>
            <a:endParaRPr/>
          </a:p>
        </p:txBody>
      </p:sp>
      <p:pic>
        <p:nvPicPr>
          <p:cNvPr id="295" name="Google Shape;29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937137" y="3163437"/>
            <a:ext cx="3397450" cy="22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"/>
          <p:cNvSpPr/>
          <p:nvPr/>
        </p:nvSpPr>
        <p:spPr>
          <a:xfrm>
            <a:off x="6328450" y="3487275"/>
            <a:ext cx="3022500" cy="161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PRZEKSZTAŁCENIE PERSPEKTYWY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03f614a96_0_5"/>
          <p:cNvSpPr txBox="1"/>
          <p:nvPr/>
        </p:nvSpPr>
        <p:spPr>
          <a:xfrm>
            <a:off x="2468562" y="7018337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403f614a96_0_5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Określenie pozycji</a:t>
            </a:r>
            <a:r>
              <a:rPr lang="en-US"/>
              <a:t> robota</a:t>
            </a:r>
            <a:endParaRPr/>
          </a:p>
        </p:txBody>
      </p:sp>
      <p:pic>
        <p:nvPicPr>
          <p:cNvPr id="303" name="Google Shape;303;g2403f614a9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75" y="1763175"/>
            <a:ext cx="3873174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403f614a9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002" y="1763175"/>
            <a:ext cx="3273102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403f614a96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74" y="4683500"/>
            <a:ext cx="3873174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403f614a96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0000" y="4683515"/>
            <a:ext cx="3273101" cy="218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403f614a96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34901" y="3042238"/>
            <a:ext cx="3826763" cy="2551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8" name="Google Shape;308;g2403f614a96_0_5"/>
          <p:cNvCxnSpPr>
            <a:stCxn id="303" idx="3"/>
            <a:endCxn id="304" idx="1"/>
          </p:cNvCxnSpPr>
          <p:nvPr/>
        </p:nvCxnSpPr>
        <p:spPr>
          <a:xfrm>
            <a:off x="4544849" y="2854213"/>
            <a:ext cx="6552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g2403f614a96_0_5"/>
          <p:cNvCxnSpPr>
            <a:stCxn id="305" idx="3"/>
            <a:endCxn id="306" idx="1"/>
          </p:cNvCxnSpPr>
          <p:nvPr/>
        </p:nvCxnSpPr>
        <p:spPr>
          <a:xfrm>
            <a:off x="4544848" y="5774537"/>
            <a:ext cx="6552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g2403f614a96_0_5"/>
          <p:cNvCxnSpPr>
            <a:stCxn id="306" idx="3"/>
          </p:cNvCxnSpPr>
          <p:nvPr/>
        </p:nvCxnSpPr>
        <p:spPr>
          <a:xfrm flipH="1" rot="10800000">
            <a:off x="8473101" y="4906345"/>
            <a:ext cx="463200" cy="868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g2403f614a96_0_5"/>
          <p:cNvCxnSpPr/>
          <p:nvPr/>
        </p:nvCxnSpPr>
        <p:spPr>
          <a:xfrm>
            <a:off x="8473101" y="2854220"/>
            <a:ext cx="463200" cy="868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03f614a96_0_59"/>
          <p:cNvSpPr txBox="1"/>
          <p:nvPr/>
        </p:nvSpPr>
        <p:spPr>
          <a:xfrm>
            <a:off x="2468562" y="7018337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403f614a96_0_59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Rezultaty - </a:t>
            </a:r>
            <a:r>
              <a:rPr lang="en-US">
                <a:solidFill>
                  <a:schemeClr val="accent1"/>
                </a:solidFill>
              </a:rPr>
              <a:t>Haar Cascade Classifier</a:t>
            </a:r>
            <a:endParaRPr/>
          </a:p>
        </p:txBody>
      </p:sp>
      <p:pic>
        <p:nvPicPr>
          <p:cNvPr id="318" name="Google Shape;318;g2403f614a96_0_59" title="haar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88" y="1915519"/>
            <a:ext cx="11831470" cy="49504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1d816bb34_1_170"/>
          <p:cNvSpPr txBox="1"/>
          <p:nvPr/>
        </p:nvSpPr>
        <p:spPr>
          <a:xfrm>
            <a:off x="2468562" y="7018337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41d816bb34_1_170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Rezultaty - YOLO v8</a:t>
            </a:r>
            <a:endParaRPr/>
          </a:p>
        </p:txBody>
      </p:sp>
      <p:pic>
        <p:nvPicPr>
          <p:cNvPr id="325" name="Google Shape;325;g241d816bb34_1_170" title="yolo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562" y="1915525"/>
            <a:ext cx="11832336" cy="49469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218cb46f1_0_0"/>
          <p:cNvSpPr txBox="1"/>
          <p:nvPr>
            <p:ph idx="1" type="body"/>
          </p:nvPr>
        </p:nvSpPr>
        <p:spPr>
          <a:xfrm>
            <a:off x="671671" y="1763183"/>
            <a:ext cx="12090000" cy="51093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/>
          </a:bodyPr>
          <a:lstStyle/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solidFill>
                  <a:schemeClr val="dk1"/>
                </a:solidFill>
              </a:rPr>
              <a:t>Określenie pozycji obiektu </a:t>
            </a:r>
            <a:r>
              <a:rPr lang="en-US" sz="3000">
                <a:solidFill>
                  <a:schemeClr val="dk1"/>
                </a:solidFill>
              </a:rPr>
              <a:t>z dużą dokładnością</a:t>
            </a:r>
            <a:r>
              <a:rPr lang="en-US" sz="3000">
                <a:solidFill>
                  <a:schemeClr val="dk1"/>
                </a:solidFill>
              </a:rPr>
              <a:t> na podstawie obrazu 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z kamery jest możliwe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solidFill>
                  <a:schemeClr val="dk1"/>
                </a:solidFill>
              </a:rPr>
              <a:t>Algorytm YOLO sprawdzi się jako dodatkowe źródło pozycji robota 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oraz przy wykrywaniu innych obiektów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solidFill>
                  <a:schemeClr val="dk1"/>
                </a:solidFill>
              </a:rPr>
              <a:t>Haar Cascade przetwarza obraz znacznie szybciej, kosztem mniejszej dokładności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solidFill>
                  <a:schemeClr val="dk1"/>
                </a:solidFill>
              </a:rPr>
              <a:t>W obu przypadkach skalowanie rozwiązania będzie bezproblemowe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31" name="Google Shape;331;g24218cb46f1_0_0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Wnioski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092d7bc05_0_30"/>
          <p:cNvSpPr txBox="1"/>
          <p:nvPr>
            <p:ph type="ctrTitle"/>
          </p:nvPr>
        </p:nvSpPr>
        <p:spPr>
          <a:xfrm>
            <a:off x="1679178" y="1236678"/>
            <a:ext cx="10075200" cy="263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small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Dziękujemy za uwagę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1d816bb34_1_248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Źródła</a:t>
            </a:r>
            <a:endParaRPr/>
          </a:p>
        </p:txBody>
      </p:sp>
      <p:sp>
        <p:nvSpPr>
          <p:cNvPr id="342" name="Google Shape;342;g241d816bb34_1_248"/>
          <p:cNvSpPr txBox="1"/>
          <p:nvPr>
            <p:ph idx="1" type="body"/>
          </p:nvPr>
        </p:nvSpPr>
        <p:spPr>
          <a:xfrm>
            <a:off x="671671" y="1763183"/>
            <a:ext cx="12090000" cy="51093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System graficznego rozpoznawania obiektów ruchomych:  </a:t>
            </a:r>
            <a:r>
              <a:rPr lang="en-US" sz="1500" u="sng">
                <a:solidFill>
                  <a:srgbClr val="C82C3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https://zeszyty-naukowe.wwsi.edu.pl/zeszyty/zeszyt21/System_graficznego_rozpoznawania_obiektow_ruchomych.pdf</a:t>
            </a:r>
            <a:endParaRPr sz="1500">
              <a:solidFill>
                <a:srgbClr val="C82C3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Dokumentacja YOLO:</a:t>
            </a:r>
            <a:r>
              <a:rPr lang="en-US" sz="1100">
                <a:solidFill>
                  <a:schemeClr val="dk1"/>
                </a:solidFill>
              </a:rPr>
              <a:t> 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500" u="sng">
                <a:solidFill>
                  <a:srgbClr val="C82C3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https://github.com/ultralytics/ultralytics</a:t>
            </a:r>
            <a:endParaRPr sz="1500">
              <a:solidFill>
                <a:srgbClr val="C82C3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Data augmentation for Haar Cascade based automolige detection: </a:t>
            </a:r>
            <a:r>
              <a:rPr lang="en-US" sz="1500" u="sng">
                <a:solidFill>
                  <a:srgbClr val="C82C3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https://yadda.icm.edu.pl/baztech/element/bwmeta1.element.baztech-d8acbfd7-c84</a:t>
            </a:r>
            <a:r>
              <a:rPr lang="en-US" sz="1500" u="sng">
                <a:solidFill>
                  <a:srgbClr val="C82C3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0-4f7e-8865-dfe11a304613/c/Data_augmentation_for.pdf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Calibrate fisheye lens using OpenCV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 u="sng">
                <a:solidFill>
                  <a:srgbClr val="C82C3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https://medium.com/@kennethjiang/calibrate-fisheye-lens-using-opencv-333b05afa0b0</a:t>
            </a:r>
            <a:endParaRPr>
              <a:solidFill>
                <a:srgbClr val="C82C3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Localization of Detected Objects in Multi-Camera Network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 u="sng">
                <a:solidFill>
                  <a:srgbClr val="C82C30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https://www.researchgate.net/publication/224359484_Localization_of_detected_objects_in_multi-camera_network</a:t>
            </a:r>
            <a:endParaRPr>
              <a:solidFill>
                <a:srgbClr val="C82C3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1d816bb34_3_98"/>
          <p:cNvSpPr txBox="1"/>
          <p:nvPr>
            <p:ph type="title"/>
          </p:nvPr>
        </p:nvSpPr>
        <p:spPr>
          <a:xfrm>
            <a:off x="1010786" y="1032402"/>
            <a:ext cx="11418411" cy="2126225"/>
          </a:xfrm>
          <a:prstGeom prst="rect">
            <a:avLst/>
          </a:prstGeom>
          <a:noFill/>
          <a:ln>
            <a:noFill/>
          </a:ln>
        </p:spPr>
        <p:txBody>
          <a:bodyPr anchorCtr="0" anchor="b" bIns="61550" lIns="111500" spcFirstLastPara="1" rIns="123125" wrap="square" tIns="615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Lokalizacja robota inspekcyjnego w magazynie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z wykorzystaniem algorytmów wizji komputerowej</a:t>
            </a:r>
            <a:endParaRPr/>
          </a:p>
        </p:txBody>
      </p:sp>
      <p:sp>
        <p:nvSpPr>
          <p:cNvPr id="214" name="Google Shape;214;g241d816bb34_3_98"/>
          <p:cNvSpPr txBox="1"/>
          <p:nvPr>
            <p:ph idx="1" type="body"/>
          </p:nvPr>
        </p:nvSpPr>
        <p:spPr>
          <a:xfrm>
            <a:off x="1007507" y="3230297"/>
            <a:ext cx="11418411" cy="683568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</a:pPr>
            <a:r>
              <a:rPr lang="en-US"/>
              <a:t>Jakub Mieszczak, Konrad Golemo, Bartłomiej Gawęda</a:t>
            </a:r>
            <a:endParaRPr/>
          </a:p>
        </p:txBody>
      </p:sp>
      <p:sp>
        <p:nvSpPr>
          <p:cNvPr id="215" name="Google Shape;215;g241d816bb34_3_98"/>
          <p:cNvSpPr txBox="1"/>
          <p:nvPr>
            <p:ph idx="2" type="body"/>
          </p:nvPr>
        </p:nvSpPr>
        <p:spPr>
          <a:xfrm>
            <a:off x="1007507" y="4819503"/>
            <a:ext cx="11418411" cy="46811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Opiekun naukowy: dr inż. Waldemar Bauer</a:t>
            </a:r>
            <a:endParaRPr/>
          </a:p>
        </p:txBody>
      </p:sp>
      <p:sp>
        <p:nvSpPr>
          <p:cNvPr id="216" name="Google Shape;216;g241d816bb34_3_98"/>
          <p:cNvSpPr txBox="1"/>
          <p:nvPr>
            <p:ph idx="3" type="body"/>
          </p:nvPr>
        </p:nvSpPr>
        <p:spPr>
          <a:xfrm>
            <a:off x="1007507" y="4467683"/>
            <a:ext cx="11418411" cy="307224"/>
          </a:xfrm>
          <a:prstGeom prst="rect">
            <a:avLst/>
          </a:prstGeom>
          <a:noFill/>
          <a:ln>
            <a:noFill/>
          </a:ln>
        </p:spPr>
        <p:txBody>
          <a:bodyPr anchorCtr="0" anchor="t" bIns="61550" lIns="123125" spcFirstLastPara="1" rIns="123125" wrap="square" tIns="61550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Wydział Elektrotechniki, Automatyki, Informatyki i Inżynierii Biomedycznej</a:t>
            </a:r>
            <a:endParaRPr/>
          </a:p>
        </p:txBody>
      </p:sp>
      <p:sp>
        <p:nvSpPr>
          <p:cNvPr id="217" name="Google Shape;217;g241d816bb34_3_98"/>
          <p:cNvSpPr txBox="1"/>
          <p:nvPr>
            <p:ph idx="4" type="body"/>
          </p:nvPr>
        </p:nvSpPr>
        <p:spPr>
          <a:xfrm>
            <a:off x="1007507" y="3916191"/>
            <a:ext cx="11418411" cy="506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61550" lIns="123125" spcFirstLastPara="1" rIns="123125" wrap="square" tIns="6155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82C30"/>
              </a:buClr>
              <a:buSzPts val="3000"/>
              <a:buFont typeface="Noto Sans Symbols"/>
              <a:buNone/>
            </a:pPr>
            <a:r>
              <a:rPr lang="en-US"/>
              <a:t>IDS Industrial Data Science</a:t>
            </a:r>
            <a:endParaRPr/>
          </a:p>
        </p:txBody>
      </p:sp>
      <p:pic>
        <p:nvPicPr>
          <p:cNvPr id="218" name="Google Shape;218;g241d816bb34_3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800" y="5682450"/>
            <a:ext cx="1732445" cy="1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03f614a96_0_29"/>
          <p:cNvSpPr txBox="1"/>
          <p:nvPr/>
        </p:nvSpPr>
        <p:spPr>
          <a:xfrm>
            <a:off x="2468562" y="7018337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403f614a96_0_29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Cel projektu</a:t>
            </a:r>
            <a:endParaRPr/>
          </a:p>
        </p:txBody>
      </p:sp>
      <p:sp>
        <p:nvSpPr>
          <p:cNvPr id="225" name="Google Shape;225;g2403f614a96_0_29"/>
          <p:cNvSpPr txBox="1"/>
          <p:nvPr>
            <p:ph idx="1" type="body"/>
          </p:nvPr>
        </p:nvSpPr>
        <p:spPr>
          <a:xfrm>
            <a:off x="671671" y="1763183"/>
            <a:ext cx="12090000" cy="51093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Projekt był realizowany w jako część prac związanych z realizowanym </a:t>
            </a:r>
            <a:br>
              <a:rPr lang="en-US" sz="3000">
                <a:solidFill>
                  <a:srgbClr val="000000"/>
                </a:solidFill>
              </a:rPr>
            </a:br>
            <a:r>
              <a:rPr lang="en-US" sz="3000">
                <a:solidFill>
                  <a:srgbClr val="000000"/>
                </a:solidFill>
              </a:rPr>
              <a:t>w ramach koła IDS cyfrowego bliźniaka magazynu. 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Jego celem było stworzenie modułu umożliwiającego lokalizację robota </a:t>
            </a:r>
            <a:br>
              <a:rPr lang="en-US" sz="3000">
                <a:solidFill>
                  <a:srgbClr val="000000"/>
                </a:solidFill>
              </a:rPr>
            </a:br>
            <a:r>
              <a:rPr lang="en-US" sz="3000">
                <a:solidFill>
                  <a:srgbClr val="000000"/>
                </a:solidFill>
              </a:rPr>
              <a:t>na podstawie obrazu z dwóch kamer.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03f614a96_0_37"/>
          <p:cNvSpPr txBox="1"/>
          <p:nvPr/>
        </p:nvSpPr>
        <p:spPr>
          <a:xfrm>
            <a:off x="2468562" y="7018337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403f614a96_0_37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Wykorzystane wyposażenie</a:t>
            </a:r>
            <a:endParaRPr/>
          </a:p>
        </p:txBody>
      </p:sp>
      <p:pic>
        <p:nvPicPr>
          <p:cNvPr id="232" name="Google Shape;232;g2403f614a96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724" y="2967400"/>
            <a:ext cx="4588624" cy="28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403f614a96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075" y="2009482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1d816bb34_1_237"/>
          <p:cNvSpPr txBox="1"/>
          <p:nvPr>
            <p:ph idx="1" type="body"/>
          </p:nvPr>
        </p:nvSpPr>
        <p:spPr>
          <a:xfrm>
            <a:off x="671675" y="1763175"/>
            <a:ext cx="6045000" cy="8412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Kamera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g241d816bb34_1_237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Środowisko eksperymentalne</a:t>
            </a:r>
            <a:endParaRPr/>
          </a:p>
        </p:txBody>
      </p:sp>
      <p:sp>
        <p:nvSpPr>
          <p:cNvPr id="240" name="Google Shape;240;g241d816bb34_1_237"/>
          <p:cNvSpPr txBox="1"/>
          <p:nvPr>
            <p:ph idx="1" type="body"/>
          </p:nvPr>
        </p:nvSpPr>
        <p:spPr>
          <a:xfrm>
            <a:off x="7021475" y="1763175"/>
            <a:ext cx="6045000" cy="8412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Kamera 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g241d816bb34_1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44" y="2604413"/>
            <a:ext cx="6045050" cy="340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41d816bb34_1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050" y="2604425"/>
            <a:ext cx="6045050" cy="340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1d816bb34_1_232"/>
          <p:cNvSpPr txBox="1"/>
          <p:nvPr>
            <p:ph type="ctrTitle"/>
          </p:nvPr>
        </p:nvSpPr>
        <p:spPr>
          <a:xfrm>
            <a:off x="1679178" y="1236678"/>
            <a:ext cx="10075200" cy="263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small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Detekcja</a:t>
            </a:r>
            <a:r>
              <a:rPr b="1" lang="en-US" sz="5400" cap="small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 robota</a:t>
            </a:r>
            <a:endParaRPr b="1" sz="4850">
              <a:solidFill>
                <a:srgbClr val="C82C3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03f614a96_0_0"/>
          <p:cNvSpPr txBox="1"/>
          <p:nvPr/>
        </p:nvSpPr>
        <p:spPr>
          <a:xfrm>
            <a:off x="2468562" y="7018337"/>
            <a:ext cx="18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403f614a96_0_0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Algorytm detekcji - YOLO v8</a:t>
            </a:r>
            <a:endParaRPr/>
          </a:p>
        </p:txBody>
      </p:sp>
      <p:sp>
        <p:nvSpPr>
          <p:cNvPr id="254" name="Google Shape;254;g2403f614a96_0_0"/>
          <p:cNvSpPr txBox="1"/>
          <p:nvPr>
            <p:ph idx="1" type="body"/>
          </p:nvPr>
        </p:nvSpPr>
        <p:spPr>
          <a:xfrm>
            <a:off x="671671" y="1763183"/>
            <a:ext cx="12090000" cy="51093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YOLO (You Only Look Once) – jest algorytmem przetwarzającym obrazy dynamiczne w czasie rzeczywistym. Został on opracowany przez zespół ekspertów w roku 2015. Algorytm jest na bieżąco aktualizowany oraz udostępniane są jego nowe wersje posiadające nową, rozszerzoną funkcjonalność.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g2403f614a96_0_0"/>
          <p:cNvPicPr preferRelativeResize="0"/>
          <p:nvPr/>
        </p:nvPicPr>
        <p:blipFill rotWithShape="1">
          <a:blip r:embed="rId3">
            <a:alphaModFix/>
          </a:blip>
          <a:srcRect b="2309" l="0" r="0" t="2270"/>
          <a:stretch/>
        </p:blipFill>
        <p:spPr>
          <a:xfrm>
            <a:off x="2216163" y="3281975"/>
            <a:ext cx="9001125" cy="32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092d7bc05_0_6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Algorytm detekcji - Haar Cascade Classifier</a:t>
            </a:r>
            <a:endParaRPr/>
          </a:p>
        </p:txBody>
      </p:sp>
      <p:sp>
        <p:nvSpPr>
          <p:cNvPr id="261" name="Google Shape;261;g24092d7bc05_0_6"/>
          <p:cNvSpPr txBox="1"/>
          <p:nvPr>
            <p:ph idx="1" type="body"/>
          </p:nvPr>
        </p:nvSpPr>
        <p:spPr>
          <a:xfrm>
            <a:off x="671671" y="1763183"/>
            <a:ext cx="12090000" cy="51093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Haar Cascade Classifier </a:t>
            </a:r>
            <a:r>
              <a:rPr lang="en-US" sz="2200">
                <a:solidFill>
                  <a:schemeClr val="dk1"/>
                </a:solidFill>
              </a:rPr>
              <a:t>– </a:t>
            </a:r>
            <a:r>
              <a:rPr lang="en-US" sz="2200">
                <a:solidFill>
                  <a:schemeClr val="dk1"/>
                </a:solidFill>
              </a:rPr>
              <a:t>metoda wykrywania obiektów oparta na uczeniu maszynowym, w której funkcja kaskadowa jest trenowana na podstawie wielu pozytywnych i negatywnych obrazów. Pomimo tego iż został stworzony z myślą o detekcji twarzy, okazał się również skuteczny przy rozpoznawaniu innych obiektów.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g24092d7bc0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956" y="3528581"/>
            <a:ext cx="5035450" cy="30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1e7fd961c_0_4"/>
          <p:cNvSpPr txBox="1"/>
          <p:nvPr>
            <p:ph idx="1" type="body"/>
          </p:nvPr>
        </p:nvSpPr>
        <p:spPr>
          <a:xfrm>
            <a:off x="1569675" y="2344150"/>
            <a:ext cx="4569300" cy="4560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Modele uczone na ok. 8 tysiącach zdjęć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8" name="Google Shape;268;g241e7fd961c_0_4"/>
          <p:cNvSpPr txBox="1"/>
          <p:nvPr>
            <p:ph type="title"/>
          </p:nvPr>
        </p:nvSpPr>
        <p:spPr>
          <a:xfrm>
            <a:off x="671671" y="921932"/>
            <a:ext cx="12090000" cy="841200"/>
          </a:xfrm>
          <a:prstGeom prst="rect">
            <a:avLst/>
          </a:prstGeom>
        </p:spPr>
        <p:txBody>
          <a:bodyPr anchorCtr="0" anchor="ctr" bIns="61550" lIns="123125" spcFirstLastPara="1" rIns="123125" wrap="square" tIns="615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Tworzenie modeli</a:t>
            </a:r>
            <a:endParaRPr/>
          </a:p>
        </p:txBody>
      </p:sp>
      <p:pic>
        <p:nvPicPr>
          <p:cNvPr id="269" name="Google Shape;269;g241e7fd961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75" y="2914238"/>
            <a:ext cx="4480825" cy="28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41e7fd961c_0_4"/>
          <p:cNvSpPr txBox="1"/>
          <p:nvPr>
            <p:ph idx="1" type="body"/>
          </p:nvPr>
        </p:nvSpPr>
        <p:spPr>
          <a:xfrm>
            <a:off x="7830426" y="2344150"/>
            <a:ext cx="3318300" cy="456000"/>
          </a:xfrm>
          <a:prstGeom prst="rect">
            <a:avLst/>
          </a:prstGeom>
        </p:spPr>
        <p:txBody>
          <a:bodyPr anchorCtr="0" anchor="t" bIns="61550" lIns="123125" spcFirstLastPara="1" rIns="123125" wrap="square" tIns="6155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Środowisko wykonawcze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71" name="Google Shape;271;g241e7fd961c_0_4"/>
          <p:cNvPicPr preferRelativeResize="0"/>
          <p:nvPr/>
        </p:nvPicPr>
        <p:blipFill rotWithShape="1">
          <a:blip r:embed="rId4">
            <a:alphaModFix/>
          </a:blip>
          <a:srcRect b="16104" l="18481" r="13868" t="15509"/>
          <a:stretch/>
        </p:blipFill>
        <p:spPr>
          <a:xfrm>
            <a:off x="7106651" y="2969475"/>
            <a:ext cx="4765850" cy="270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Niestandardowy 2">
      <a:dk1>
        <a:srgbClr val="000000"/>
      </a:dk1>
      <a:lt1>
        <a:srgbClr val="FFFFFF"/>
      </a:lt1>
      <a:dk2>
        <a:srgbClr val="902023"/>
      </a:dk2>
      <a:lt2>
        <a:srgbClr val="898989"/>
      </a:lt2>
      <a:accent1>
        <a:srgbClr val="C82C30"/>
      </a:accent1>
      <a:accent2>
        <a:srgbClr val="DF6B6E"/>
      </a:accent2>
      <a:accent3>
        <a:srgbClr val="E79193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yw pakietu Office">
  <a:themeElements>
    <a:clrScheme name="Niestandardowy 2">
      <a:dk1>
        <a:srgbClr val="000000"/>
      </a:dk1>
      <a:lt1>
        <a:srgbClr val="FFFFFF"/>
      </a:lt1>
      <a:dk2>
        <a:srgbClr val="902023"/>
      </a:dk2>
      <a:lt2>
        <a:srgbClr val="898989"/>
      </a:lt2>
      <a:accent1>
        <a:srgbClr val="C82C30"/>
      </a:accent1>
      <a:accent2>
        <a:srgbClr val="DF6B6E"/>
      </a:accent2>
      <a:accent3>
        <a:srgbClr val="E79193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Maciek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